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4"/>
  </p:notesMasterIdLst>
  <p:sldIdLst>
    <p:sldId id="267" r:id="rId2"/>
    <p:sldId id="265" r:id="rId3"/>
    <p:sldId id="268" r:id="rId4"/>
    <p:sldId id="293" r:id="rId5"/>
    <p:sldId id="269" r:id="rId6"/>
    <p:sldId id="285" r:id="rId7"/>
    <p:sldId id="279" r:id="rId8"/>
    <p:sldId id="270" r:id="rId9"/>
    <p:sldId id="288" r:id="rId10"/>
    <p:sldId id="289" r:id="rId11"/>
    <p:sldId id="294" r:id="rId12"/>
    <p:sldId id="291"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313" r:id="rId33"/>
    <p:sldId id="314" r:id="rId34"/>
    <p:sldId id="312" r:id="rId35"/>
    <p:sldId id="282" r:id="rId36"/>
    <p:sldId id="286" r:id="rId37"/>
    <p:sldId id="284" r:id="rId38"/>
    <p:sldId id="315" r:id="rId39"/>
    <p:sldId id="283" r:id="rId40"/>
    <p:sldId id="311" r:id="rId41"/>
    <p:sldId id="274" r:id="rId42"/>
    <p:sldId id="278" r:id="rId4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 id="269"/>
            <p14:sldId id="285"/>
          </p14:sldIdLst>
        </p14:section>
        <p14:section name="Introducción" id="{4D35919E-5C15-E54D-8BB5-54355229AF7E}">
          <p14:sldIdLst>
            <p14:sldId id="279"/>
            <p14:sldId id="270"/>
            <p14:sldId id="288"/>
            <p14:sldId id="289"/>
            <p14:sldId id="294"/>
            <p14:sldId id="291"/>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 id="313"/>
            <p14:sldId id="314"/>
            <p14:sldId id="312"/>
          </p14:sldIdLst>
        </p14:section>
        <p14:section name="Conclusiones" id="{FE6AD19F-31B0-264F-8DEC-CA36B7922D3A}">
          <p14:sldIdLst>
            <p14:sldId id="282"/>
            <p14:sldId id="286"/>
            <p14:sldId id="284"/>
            <p14:sldId id="315"/>
            <p14:sldId id="283"/>
            <p14:sldId id="311"/>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839" autoAdjust="0"/>
  </p:normalViewPr>
  <p:slideViewPr>
    <p:cSldViewPr snapToGrid="0">
      <p:cViewPr varScale="1">
        <p:scale>
          <a:sx n="79" d="100"/>
          <a:sy n="79" d="100"/>
        </p:scale>
        <p:origin x="78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04/01/2024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04.01.2024</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04.01.2024</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04.01.2024</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04.01.2024</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04.01.2024</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04.01.2024</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04.01.2024</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04.01.2024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04.01.2024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04.01.2024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04.01.2024</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04.01.2024</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04.01.2024</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04.01.2024</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04.01.2024</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2"/>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3"/>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4"/>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10</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2"/>
          <a:stretch>
            <a:fillRect/>
          </a:stretch>
        </p:blipFill>
        <p:spPr>
          <a:xfrm>
            <a:off x="301557" y="2189826"/>
            <a:ext cx="11588823" cy="3733158"/>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3"/>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2490280" y="4630684"/>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5035684" y="4919271"/>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467600" y="5254484"/>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875775" y="4630684"/>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04.01.2024</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2"/>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3"/>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4"/>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5"/>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6"/>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2"/>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2"/>
          <a:stretch>
            <a:fillRect/>
          </a:stretch>
        </p:blipFill>
        <p:spPr>
          <a:xfrm>
            <a:off x="254875" y="1690688"/>
            <a:ext cx="11682247" cy="3962400"/>
          </a:xfrm>
          <a:prstGeom prst="rect">
            <a:avLst/>
          </a:prstGeom>
        </p:spPr>
      </p:pic>
    </p:spTree>
    <p:extLst>
      <p:ext uri="{BB962C8B-B14F-4D97-AF65-F5344CB8AC3E}">
        <p14:creationId xmlns:p14="http://schemas.microsoft.com/office/powerpoint/2010/main" val="31591626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2"/>
          <a:stretch>
            <a:fillRect/>
          </a:stretch>
        </p:blipFill>
        <p:spPr>
          <a:xfrm>
            <a:off x="1344539" y="1836681"/>
            <a:ext cx="9323461" cy="4178650"/>
          </a:xfrm>
          <a:prstGeom prst="rect">
            <a:avLst/>
          </a:prstGeom>
        </p:spPr>
      </p:pic>
    </p:spTree>
    <p:extLst>
      <p:ext uri="{BB962C8B-B14F-4D97-AF65-F5344CB8AC3E}">
        <p14:creationId xmlns:p14="http://schemas.microsoft.com/office/powerpoint/2010/main" val="38597170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04.01.2024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2"/>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3"/>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2"/>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3"/>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4"/>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5"/>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2"/>
          <a:stretch>
            <a:fillRect/>
          </a:stretch>
        </p:blipFill>
        <p:spPr>
          <a:xfrm>
            <a:off x="0" y="2469969"/>
            <a:ext cx="6571791" cy="3616392"/>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3"/>
          <a:stretch>
            <a:fillRect/>
          </a:stretch>
        </p:blipFill>
        <p:spPr>
          <a:xfrm>
            <a:off x="4648200" y="2400922"/>
            <a:ext cx="4394954" cy="3616392"/>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4"/>
          <a:stretch>
            <a:fillRect/>
          </a:stretch>
        </p:blipFill>
        <p:spPr>
          <a:xfrm>
            <a:off x="8521397" y="2331875"/>
            <a:ext cx="4543097" cy="3685439"/>
          </a:xfrm>
          <a:prstGeom prst="rect">
            <a:avLst/>
          </a:prstGeom>
        </p:spPr>
      </p:pic>
    </p:spTree>
    <p:extLst>
      <p:ext uri="{BB962C8B-B14F-4D97-AF65-F5344CB8AC3E}">
        <p14:creationId xmlns:p14="http://schemas.microsoft.com/office/powerpoint/2010/main" val="35160901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2"/>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0"/>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10" name="Imagen 9" descr="Diagrama&#10;&#10;Descripción generada automáticamente">
            <a:extLst>
              <a:ext uri="{FF2B5EF4-FFF2-40B4-BE49-F238E27FC236}">
                <a16:creationId xmlns:a16="http://schemas.microsoft.com/office/drawing/2014/main" id="{8C8E114F-78C5-7F9A-45EE-C7127402CF71}"/>
              </a:ext>
            </a:extLst>
          </p:cNvPr>
          <p:cNvPicPr>
            <a:picLocks noChangeAspect="1"/>
          </p:cNvPicPr>
          <p:nvPr/>
        </p:nvPicPr>
        <p:blipFill>
          <a:blip r:embed="rId2"/>
          <a:stretch>
            <a:fillRect/>
          </a:stretch>
        </p:blipFill>
        <p:spPr>
          <a:xfrm>
            <a:off x="1381564" y="1150771"/>
            <a:ext cx="4054035" cy="5754369"/>
          </a:xfrm>
          <a:prstGeom prst="rect">
            <a:avLst/>
          </a:prstGeom>
        </p:spPr>
      </p:pic>
      <p:pic>
        <p:nvPicPr>
          <p:cNvPr id="13" name="Imagen 12" descr="Diagrama&#10;&#10;Descripción generada automáticamente">
            <a:extLst>
              <a:ext uri="{FF2B5EF4-FFF2-40B4-BE49-F238E27FC236}">
                <a16:creationId xmlns:a16="http://schemas.microsoft.com/office/drawing/2014/main" id="{FDE74D97-2D0B-73D5-16EE-B011E0E59090}"/>
              </a:ext>
            </a:extLst>
          </p:cNvPr>
          <p:cNvPicPr>
            <a:picLocks noChangeAspect="1"/>
          </p:cNvPicPr>
          <p:nvPr/>
        </p:nvPicPr>
        <p:blipFill>
          <a:blip r:embed="rId3"/>
          <a:stretch>
            <a:fillRect/>
          </a:stretch>
        </p:blipFill>
        <p:spPr>
          <a:xfrm>
            <a:off x="6314266" y="1225100"/>
            <a:ext cx="4981070" cy="5570702"/>
          </a:xfrm>
          <a:prstGeom prst="rect">
            <a:avLst/>
          </a:prstGeom>
        </p:spPr>
      </p:pic>
    </p:spTree>
    <p:extLst>
      <p:ext uri="{BB962C8B-B14F-4D97-AF65-F5344CB8AC3E}">
        <p14:creationId xmlns:p14="http://schemas.microsoft.com/office/powerpoint/2010/main" val="37578916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297303" y="-121146"/>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9" name="Imagen 8" descr="Diagrama&#10;&#10;Descripción generada automáticamente">
            <a:extLst>
              <a:ext uri="{FF2B5EF4-FFF2-40B4-BE49-F238E27FC236}">
                <a16:creationId xmlns:a16="http://schemas.microsoft.com/office/drawing/2014/main" id="{7B0BCBD8-01CE-2E56-E7F0-585CD65968AC}"/>
              </a:ext>
            </a:extLst>
          </p:cNvPr>
          <p:cNvPicPr>
            <a:picLocks noChangeAspect="1"/>
          </p:cNvPicPr>
          <p:nvPr/>
        </p:nvPicPr>
        <p:blipFill>
          <a:blip r:embed="rId2"/>
          <a:stretch>
            <a:fillRect/>
          </a:stretch>
        </p:blipFill>
        <p:spPr>
          <a:xfrm>
            <a:off x="152401" y="1187583"/>
            <a:ext cx="7081520" cy="5540163"/>
          </a:xfrm>
          <a:prstGeom prst="rect">
            <a:avLst/>
          </a:prstGeom>
        </p:spPr>
      </p:pic>
      <p:pic>
        <p:nvPicPr>
          <p:cNvPr id="11" name="Imagen 10" descr="Diagrama&#10;&#10;Descripción generada automáticamente">
            <a:extLst>
              <a:ext uri="{FF2B5EF4-FFF2-40B4-BE49-F238E27FC236}">
                <a16:creationId xmlns:a16="http://schemas.microsoft.com/office/drawing/2014/main" id="{83047B99-A1FB-3701-C961-9DBCF9480A86}"/>
              </a:ext>
            </a:extLst>
          </p:cNvPr>
          <p:cNvPicPr>
            <a:picLocks noChangeAspect="1"/>
          </p:cNvPicPr>
          <p:nvPr/>
        </p:nvPicPr>
        <p:blipFill>
          <a:blip r:embed="rId3"/>
          <a:stretch>
            <a:fillRect/>
          </a:stretch>
        </p:blipFill>
        <p:spPr>
          <a:xfrm>
            <a:off x="7435780" y="1447297"/>
            <a:ext cx="4306517" cy="5274177"/>
          </a:xfrm>
          <a:prstGeom prst="rect">
            <a:avLst/>
          </a:prstGeom>
        </p:spPr>
      </p:pic>
    </p:spTree>
    <p:extLst>
      <p:ext uri="{BB962C8B-B14F-4D97-AF65-F5344CB8AC3E}">
        <p14:creationId xmlns:p14="http://schemas.microsoft.com/office/powerpoint/2010/main" val="885589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230725"/>
            <a:ext cx="11444994" cy="1325563"/>
          </a:xfrm>
        </p:spPr>
        <p:txBody>
          <a:bodyPr/>
          <a:lstStyle/>
          <a:p>
            <a:r>
              <a:rPr lang="es-ES" dirty="0"/>
              <a:t>Optimización de la herramienta de software para el estudio de la epilepsia</a:t>
            </a:r>
            <a:endParaRPr lang="es-ES_tradnl" dirty="0"/>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717" y="466159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268054" y="2961640"/>
            <a:ext cx="2752376" cy="1477328"/>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pic>
        <p:nvPicPr>
          <p:cNvPr id="9" name="Imagen 8" descr="Una captura de pantalla de un celular con letras&#10;&#10;Descripción generada automáticamente con confianza media">
            <a:extLst>
              <a:ext uri="{FF2B5EF4-FFF2-40B4-BE49-F238E27FC236}">
                <a16:creationId xmlns:a16="http://schemas.microsoft.com/office/drawing/2014/main" id="{0F4D0DBB-090F-7E1F-CF40-80296475B65A}"/>
              </a:ext>
            </a:extLst>
          </p:cNvPr>
          <p:cNvPicPr>
            <a:picLocks noChangeAspect="1"/>
          </p:cNvPicPr>
          <p:nvPr/>
        </p:nvPicPr>
        <p:blipFill>
          <a:blip r:embed="rId3"/>
          <a:stretch>
            <a:fillRect/>
          </a:stretch>
        </p:blipFill>
        <p:spPr>
          <a:xfrm>
            <a:off x="3312160" y="1556288"/>
            <a:ext cx="8777257" cy="5291552"/>
          </a:xfrm>
          <a:prstGeom prst="rect">
            <a:avLst/>
          </a:prstGeom>
        </p:spPr>
      </p:pic>
    </p:spTree>
    <p:extLst>
      <p:ext uri="{BB962C8B-B14F-4D97-AF65-F5344CB8AC3E}">
        <p14:creationId xmlns:p14="http://schemas.microsoft.com/office/powerpoint/2010/main" val="2046840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2"/>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3"/>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2"/>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3"/>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a:xfrm>
            <a:off x="373503" y="370205"/>
            <a:ext cx="11444994" cy="857568"/>
          </a:xfrm>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2"/>
          <a:stretch>
            <a:fillRect/>
          </a:stretch>
        </p:blipFill>
        <p:spPr>
          <a:xfrm>
            <a:off x="6095888" y="1580846"/>
            <a:ext cx="6234469" cy="3021634"/>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3"/>
          <a:stretch>
            <a:fillRect/>
          </a:stretch>
        </p:blipFill>
        <p:spPr>
          <a:xfrm>
            <a:off x="-30739" y="1580846"/>
            <a:ext cx="6204782" cy="3021634"/>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2"/>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3"/>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04.01.2024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2"/>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3"/>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2"/>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3"/>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4"/>
          <a:stretch>
            <a:fillRect/>
          </a:stretch>
        </p:blipFill>
        <p:spPr>
          <a:xfrm>
            <a:off x="8809704" y="2393723"/>
            <a:ext cx="3503940" cy="2712837"/>
          </a:xfrm>
          <a:prstGeom prst="rect">
            <a:avLst/>
          </a:prstGeom>
        </p:spPr>
      </p:pic>
      <p:pic>
        <p:nvPicPr>
          <p:cNvPr id="7" name="Picture 2" descr="Imagen de cheque verde PNG - PNG All">
            <a:extLst>
              <a:ext uri="{FF2B5EF4-FFF2-40B4-BE49-F238E27FC236}">
                <a16:creationId xmlns:a16="http://schemas.microsoft.com/office/drawing/2014/main" id="{7CBCC49A-FAC8-B195-3734-A7B3ADB08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394" y="5391852"/>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DEAB-0CC8-598D-AA9E-4A28B1B7B46C}"/>
              </a:ext>
            </a:extLst>
          </p:cNvPr>
          <p:cNvSpPr txBox="1"/>
          <p:nvPr/>
        </p:nvSpPr>
        <p:spPr>
          <a:xfrm>
            <a:off x="3249037" y="5438015"/>
            <a:ext cx="5484467" cy="369332"/>
          </a:xfrm>
          <a:prstGeom prst="rect">
            <a:avLst/>
          </a:prstGeom>
          <a:noFill/>
        </p:spPr>
        <p:txBody>
          <a:bodyPr wrap="square" rtlCol="0">
            <a:spAutoFit/>
          </a:bodyPr>
          <a:lstStyle/>
          <a:p>
            <a:r>
              <a:rPr lang="es-GT" dirty="0"/>
              <a:t>Objetivo 5. Actualizar la </a:t>
            </a:r>
            <a:r>
              <a:rPr lang="es-GT" i="1" dirty="0" err="1"/>
              <a:t>toolbox</a:t>
            </a:r>
            <a:r>
              <a:rPr lang="es-GT" dirty="0"/>
              <a:t> y agregar mejoras </a:t>
            </a:r>
          </a:p>
        </p:txBody>
      </p:sp>
    </p:spTree>
    <p:extLst>
      <p:ext uri="{BB962C8B-B14F-4D97-AF65-F5344CB8AC3E}">
        <p14:creationId xmlns:p14="http://schemas.microsoft.com/office/powerpoint/2010/main" val="171333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04.01.2024</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normAutofit fontScale="90000"/>
          </a:bodyPr>
          <a:lstStyle/>
          <a:p>
            <a:r>
              <a:rPr lang="es-GT" dirty="0"/>
              <a:t>Exploración de nuevo algoritmo de agrupamiento</a:t>
            </a:r>
            <a:endParaRPr lang="en-SE" dirty="0"/>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419814656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CHAMELEON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33</a:t>
            </a:fld>
            <a:endParaRPr lang="es-ES_tradnl"/>
          </a:p>
        </p:txBody>
      </p:sp>
      <p:pic>
        <p:nvPicPr>
          <p:cNvPr id="4" name="Imagen 3">
            <a:extLst>
              <a:ext uri="{FF2B5EF4-FFF2-40B4-BE49-F238E27FC236}">
                <a16:creationId xmlns:a16="http://schemas.microsoft.com/office/drawing/2014/main" id="{49929B71-1175-0786-6917-B8B8C030908A}"/>
              </a:ext>
            </a:extLst>
          </p:cNvPr>
          <p:cNvPicPr>
            <a:picLocks noChangeAspect="1"/>
          </p:cNvPicPr>
          <p:nvPr/>
        </p:nvPicPr>
        <p:blipFill>
          <a:blip r:embed="rId2"/>
          <a:stretch>
            <a:fillRect/>
          </a:stretch>
        </p:blipFill>
        <p:spPr>
          <a:xfrm>
            <a:off x="-1" y="1435617"/>
            <a:ext cx="12192000" cy="2137646"/>
          </a:xfrm>
          <a:prstGeom prst="rect">
            <a:avLst/>
          </a:prstGeom>
        </p:spPr>
      </p:pic>
      <p:sp>
        <p:nvSpPr>
          <p:cNvPr id="7" name="Content Placeholder 1029">
            <a:extLst>
              <a:ext uri="{FF2B5EF4-FFF2-40B4-BE49-F238E27FC236}">
                <a16:creationId xmlns:a16="http://schemas.microsoft.com/office/drawing/2014/main" id="{8094A9B4-E657-7F00-77DD-5D15AF57915D}"/>
              </a:ext>
            </a:extLst>
          </p:cNvPr>
          <p:cNvSpPr txBox="1">
            <a:spLocks/>
          </p:cNvSpPr>
          <p:nvPr/>
        </p:nvSpPr>
        <p:spPr>
          <a:xfrm>
            <a:off x="152400" y="3702328"/>
            <a:ext cx="11887200" cy="26483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2400" dirty="0"/>
              <a:t>Su funcionamiento, se destaca por su capacidad de adaptarse a la estructura inherente de los datos, evaluando tanto la distancia entre puntos como la densidad local. </a:t>
            </a:r>
          </a:p>
          <a:p>
            <a:pPr marL="0" indent="0" algn="just">
              <a:buNone/>
            </a:pPr>
            <a:endParaRPr lang="es-ES" sz="2400" dirty="0"/>
          </a:p>
          <a:p>
            <a:pPr marL="0" indent="0" algn="just">
              <a:buNone/>
            </a:pPr>
            <a:r>
              <a:rPr lang="es-ES" sz="2400" dirty="0"/>
              <a:t>A través de la detección de subconjuntos más densos y la conexión de grupos similares, CHAMELEON crea jerarquías que representan la organización intrínseca de los datos. </a:t>
            </a:r>
          </a:p>
          <a:p>
            <a:pPr marL="0" indent="0" algn="just">
              <a:buNone/>
            </a:pPr>
            <a:endParaRPr lang="es-ES" sz="2400" dirty="0"/>
          </a:p>
          <a:p>
            <a:pPr marL="0" indent="0" algn="just">
              <a:buNone/>
            </a:pPr>
            <a:r>
              <a:rPr lang="es-ES" sz="2400" dirty="0"/>
              <a:t>Su enfoque dinámico y flexible permite una clasificación precisa incluso en conjuntos de datos con formas y estructuras diversas. Así, CHAMELEON se posiciona como una herramienta valiosa para la exploración y comprensión de patrones en conjuntos de datos complejos [8].</a:t>
            </a:r>
          </a:p>
        </p:txBody>
      </p:sp>
    </p:spTree>
    <p:extLst>
      <p:ext uri="{BB962C8B-B14F-4D97-AF65-F5344CB8AC3E}">
        <p14:creationId xmlns:p14="http://schemas.microsoft.com/office/powerpoint/2010/main" val="2780691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CHAMELEON</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04.01.2024</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34</a:t>
            </a:fld>
            <a:endParaRPr lang="es-ES_tradnl"/>
          </a:p>
        </p:txBody>
      </p:sp>
      <p:pic>
        <p:nvPicPr>
          <p:cNvPr id="13" name="Imagen 12">
            <a:extLst>
              <a:ext uri="{FF2B5EF4-FFF2-40B4-BE49-F238E27FC236}">
                <a16:creationId xmlns:a16="http://schemas.microsoft.com/office/drawing/2014/main" id="{BB0DD4FE-F354-12E4-75B2-CD4C5EA57F7F}"/>
              </a:ext>
            </a:extLst>
          </p:cNvPr>
          <p:cNvPicPr>
            <a:picLocks noChangeAspect="1"/>
          </p:cNvPicPr>
          <p:nvPr/>
        </p:nvPicPr>
        <p:blipFill rotWithShape="1">
          <a:blip r:embed="rId2"/>
          <a:srcRect l="4584" t="10453" r="13867" b="2233"/>
          <a:stretch/>
        </p:blipFill>
        <p:spPr>
          <a:xfrm>
            <a:off x="472095" y="1577218"/>
            <a:ext cx="5615987" cy="4500000"/>
          </a:xfrm>
          <a:prstGeom prst="rect">
            <a:avLst/>
          </a:prstGeom>
        </p:spPr>
      </p:pic>
      <p:pic>
        <p:nvPicPr>
          <p:cNvPr id="15" name="Imagen 14">
            <a:extLst>
              <a:ext uri="{FF2B5EF4-FFF2-40B4-BE49-F238E27FC236}">
                <a16:creationId xmlns:a16="http://schemas.microsoft.com/office/drawing/2014/main" id="{CC441703-7869-7E8B-EE6E-F5ACB2ED4849}"/>
              </a:ext>
            </a:extLst>
          </p:cNvPr>
          <p:cNvPicPr>
            <a:picLocks noChangeAspect="1"/>
          </p:cNvPicPr>
          <p:nvPr/>
        </p:nvPicPr>
        <p:blipFill rotWithShape="1">
          <a:blip r:embed="rId3"/>
          <a:srcRect l="3182" t="10454" r="14552" b="3114"/>
          <a:stretch/>
        </p:blipFill>
        <p:spPr>
          <a:xfrm>
            <a:off x="6095998" y="1577217"/>
            <a:ext cx="5723143" cy="4500000"/>
          </a:xfrm>
          <a:prstGeom prst="rect">
            <a:avLst/>
          </a:prstGeom>
        </p:spPr>
      </p:pic>
    </p:spTree>
    <p:extLst>
      <p:ext uri="{BB962C8B-B14F-4D97-AF65-F5344CB8AC3E}">
        <p14:creationId xmlns:p14="http://schemas.microsoft.com/office/powerpoint/2010/main" val="875200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04.01.2024</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35</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Tras los análisis realizados las características que mejor resultados han presentado para la predicción de clases, son en el dominio tiempo-frecuencia con las transformadas wavelets, además de, ser las que menos costo computacional requieren.</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36</a:t>
            </a:fld>
            <a:endParaRPr lang="es-ES_tradnl" dirty="0"/>
          </a:p>
        </p:txBody>
      </p:sp>
    </p:spTree>
    <p:extLst>
      <p:ext uri="{BB962C8B-B14F-4D97-AF65-F5344CB8AC3E}">
        <p14:creationId xmlns:p14="http://schemas.microsoft.com/office/powerpoint/2010/main" val="971130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Los análisis estadísticos realizados arrojaron resultados positivos en términos del rendimiento de los algoritmos implementados. Estos análisis proporcionaron una base sólida para la toma de decisiones y la optimización de los algoritmos utilizados</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459971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revisión y mejora de la herramienta de software desarrollada en fases anteriores ha culminado en una versión notablemente más intuitiva y amigable para el usuario. Las implementaciones realizadas en los algoritmos de clasificación y detección de segmentos de interés representan un avance significativo en la automatización de procesos clínicos relacionados con la epilepsia. También simplifica la tarea de actualizar y depurar la herramienta, permitiendo un desarrollo continuo y eficiente</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38</a:t>
            </a:fld>
            <a:endParaRPr lang="es-ES_tradnl" dirty="0"/>
          </a:p>
        </p:txBody>
      </p:sp>
    </p:spTree>
    <p:extLst>
      <p:ext uri="{BB962C8B-B14F-4D97-AF65-F5344CB8AC3E}">
        <p14:creationId xmlns:p14="http://schemas.microsoft.com/office/powerpoint/2010/main" val="18634115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alisis de datos con Python + &quot;PANDAS&quot; | Freelancer">
            <a:extLst>
              <a:ext uri="{FF2B5EF4-FFF2-40B4-BE49-F238E27FC236}">
                <a16:creationId xmlns:a16="http://schemas.microsoft.com/office/drawing/2014/main" id="{D5E66ADC-901C-0172-E73B-B379E4C75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1" r="4692" b="-1"/>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n 6" descr="Interfaz de usuario gráfica&#10;&#10;Descripción generada automáticamente">
            <a:extLst>
              <a:ext uri="{FF2B5EF4-FFF2-40B4-BE49-F238E27FC236}">
                <a16:creationId xmlns:a16="http://schemas.microsoft.com/office/drawing/2014/main" id="{483E856E-CADD-DDD8-9149-D54253698CDB}"/>
              </a:ext>
            </a:extLst>
          </p:cNvPr>
          <p:cNvPicPr>
            <a:picLocks noChangeAspect="1"/>
          </p:cNvPicPr>
          <p:nvPr/>
        </p:nvPicPr>
        <p:blipFill rotWithShape="1">
          <a:blip r:embed="rId3"/>
          <a:srcRect r="-2" b="5396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33" name="Freeform: Shape 10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
        <p:nvSpPr>
          <p:cNvPr id="1037" name="Rectangle 10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39" name="Rectangle 10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Autofit/>
          </a:bodyPr>
          <a:lstStyle/>
          <a:p>
            <a:pPr>
              <a:buFont typeface="Arial" panose="020B0604020202020204" pitchFamily="34" charset="0"/>
              <a:buChar char="•"/>
            </a:pPr>
            <a:r>
              <a:rPr lang="es-ES" sz="2200" dirty="0"/>
              <a:t>Continuar la recopilación de datos de señales bioeléctricas</a:t>
            </a:r>
          </a:p>
          <a:p>
            <a:pPr>
              <a:buFont typeface="Arial" panose="020B0604020202020204" pitchFamily="34" charset="0"/>
              <a:buChar char="•"/>
            </a:pPr>
            <a:endParaRPr lang="es-ES" sz="2200" dirty="0"/>
          </a:p>
          <a:p>
            <a:pPr>
              <a:buFont typeface="Arial" panose="020B0604020202020204" pitchFamily="34" charset="0"/>
              <a:buChar char="•"/>
            </a:pPr>
            <a:r>
              <a:rPr lang="es-ES" sz="2200" dirty="0"/>
              <a:t>Considerar crear una versión de la herramienta en Python debido a sus herramientas en IA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58570"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04.01.2024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39</a:t>
            </a:fld>
            <a:endParaRPr lang="es-ES_tradnl">
              <a:solidFill>
                <a:schemeClr val="bg1"/>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04.01.2024</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interior, tabla, vidrio, sostener&#10;&#10;Descripción generada automáticamente">
            <a:extLst>
              <a:ext uri="{FF2B5EF4-FFF2-40B4-BE49-F238E27FC236}">
                <a16:creationId xmlns:a16="http://schemas.microsoft.com/office/drawing/2014/main" id="{0C18DEF5-95E1-CD98-1741-650CD9A493ED}"/>
              </a:ext>
            </a:extLst>
          </p:cNvPr>
          <p:cNvPicPr>
            <a:picLocks noChangeAspect="1"/>
          </p:cNvPicPr>
          <p:nvPr/>
        </p:nvPicPr>
        <p:blipFill rotWithShape="1">
          <a:blip r:embed="rId2"/>
          <a:srcRect t="6382" r="-2" b="4757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Imagen 7">
            <a:extLst>
              <a:ext uri="{FF2B5EF4-FFF2-40B4-BE49-F238E27FC236}">
                <a16:creationId xmlns:a16="http://schemas.microsoft.com/office/drawing/2014/main" id="{0180E718-2A27-7D5A-8975-C9E2CE5D0AD8}"/>
              </a:ext>
            </a:extLst>
          </p:cNvPr>
          <p:cNvPicPr>
            <a:picLocks noChangeAspect="1"/>
          </p:cNvPicPr>
          <p:nvPr/>
        </p:nvPicPr>
        <p:blipFill rotWithShape="1">
          <a:blip r:embed="rId3"/>
          <a:srcRect t="21087" r="-2" b="204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s-ES" sz="2000" dirty="0">
                <a:solidFill>
                  <a:schemeClr val="tx1">
                    <a:lumMod val="85000"/>
                    <a:lumOff val="15000"/>
                  </a:schemeClr>
                </a:solidFill>
              </a:rPr>
              <a:t>Realizar una validación clínica más amplia de la herramienta de software desarrollada en entornos médicos reales.</a:t>
            </a:r>
          </a:p>
          <a:p>
            <a:pPr>
              <a:buFont typeface="Arial" panose="020B0604020202020204" pitchFamily="34" charset="0"/>
              <a:buChar char="•"/>
            </a:pPr>
            <a:endParaRPr lang="es-ES" sz="2000" dirty="0"/>
          </a:p>
          <a:p>
            <a:pPr>
              <a:buFont typeface="Arial" panose="020B0604020202020204" pitchFamily="34" charset="0"/>
              <a:buChar char="•"/>
            </a:pPr>
            <a:r>
              <a:rPr lang="es-ES" sz="2000" dirty="0">
                <a:solidFill>
                  <a:schemeClr val="tx1">
                    <a:lumMod val="85000"/>
                    <a:lumOff val="15000"/>
                  </a:schemeClr>
                </a:solidFill>
              </a:rPr>
              <a:t>Explorar la aplicación de esta metodología en el estudio de otros trastornos neurológicos como el Parkinson </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04.01.2024</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40</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4"/>
          <a:stretch>
            <a:fillRect/>
          </a:stretch>
        </p:blipFill>
        <p:spPr>
          <a:xfrm>
            <a:off x="348590" y="6250471"/>
            <a:ext cx="1912959" cy="439200"/>
          </a:xfrm>
          <a:prstGeom prst="rect">
            <a:avLst/>
          </a:prstGeom>
        </p:spPr>
      </p:pic>
      <p:sp>
        <p:nvSpPr>
          <p:cNvPr id="11" name="Title 1">
            <a:extLst>
              <a:ext uri="{FF2B5EF4-FFF2-40B4-BE49-F238E27FC236}">
                <a16:creationId xmlns:a16="http://schemas.microsoft.com/office/drawing/2014/main" id="{A34FD888-5FFD-A864-1250-CA3FBF42BC54}"/>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Tree>
    <p:extLst>
      <p:ext uri="{BB962C8B-B14F-4D97-AF65-F5344CB8AC3E}">
        <p14:creationId xmlns:p14="http://schemas.microsoft.com/office/powerpoint/2010/main" val="949865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71182"/>
            <a:ext cx="11770519" cy="4577218"/>
          </a:xfrm>
        </p:spPr>
        <p:txBody>
          <a:bodyPr>
            <a:normAutofit fontScale="92500" lnSpcReduction="2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r>
              <a:rPr lang="es-ES" sz="2200" dirty="0"/>
              <a:t>[8] G. </a:t>
            </a:r>
            <a:r>
              <a:rPr lang="es-ES" sz="2200" dirty="0" err="1"/>
              <a:t>Karypis</a:t>
            </a:r>
            <a:r>
              <a:rPr lang="es-ES" sz="2200" dirty="0"/>
              <a:t>, E.-H. Han y V. Kumar, </a:t>
            </a:r>
            <a:r>
              <a:rPr lang="es-ES" sz="2200" dirty="0" err="1"/>
              <a:t>Chameleon</a:t>
            </a:r>
            <a:r>
              <a:rPr lang="es-ES" sz="2200" dirty="0"/>
              <a:t>: </a:t>
            </a:r>
            <a:r>
              <a:rPr lang="es-ES" sz="2200" dirty="0" err="1"/>
              <a:t>Hierarchical</a:t>
            </a:r>
            <a:r>
              <a:rPr lang="es-ES" sz="2200" dirty="0"/>
              <a:t> </a:t>
            </a:r>
            <a:r>
              <a:rPr lang="es-ES" sz="2200" dirty="0" err="1"/>
              <a:t>clustering</a:t>
            </a:r>
            <a:r>
              <a:rPr lang="es-ES" sz="2200" dirty="0"/>
              <a:t> </a:t>
            </a:r>
            <a:r>
              <a:rPr lang="es-ES" sz="2200" dirty="0" err="1"/>
              <a:t>using</a:t>
            </a:r>
            <a:r>
              <a:rPr lang="es-ES" sz="2200" dirty="0"/>
              <a:t> </a:t>
            </a:r>
            <a:r>
              <a:rPr lang="es-ES" sz="2200" dirty="0" err="1"/>
              <a:t>dynamic</a:t>
            </a:r>
            <a:r>
              <a:rPr lang="es-ES" sz="2200" dirty="0"/>
              <a:t> </a:t>
            </a:r>
            <a:r>
              <a:rPr lang="es-ES" sz="2200" dirty="0" err="1"/>
              <a:t>modeling</a:t>
            </a:r>
            <a:r>
              <a:rPr lang="es-ES" sz="2200" dirty="0"/>
              <a:t>, </a:t>
            </a:r>
            <a:r>
              <a:rPr lang="es-ES" sz="2200" dirty="0" err="1"/>
              <a:t>computer</a:t>
            </a:r>
            <a:r>
              <a:rPr lang="es-ES" sz="2200" dirty="0"/>
              <a:t>, vol. 32, </a:t>
            </a:r>
            <a:r>
              <a:rPr lang="es-ES" sz="2200" dirty="0" err="1"/>
              <a:t>n.o</a:t>
            </a:r>
            <a:r>
              <a:rPr lang="es-ES" sz="2200" dirty="0"/>
              <a:t> 8, págs. 68-75, 1999.</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41</a:t>
            </a:fld>
            <a:endParaRPr lang="es-ES_tradnl" dirty="0"/>
          </a:p>
        </p:txBody>
      </p:sp>
    </p:spTree>
    <p:extLst>
      <p:ext uri="{BB962C8B-B14F-4D97-AF65-F5344CB8AC3E}">
        <p14:creationId xmlns:p14="http://schemas.microsoft.com/office/powerpoint/2010/main" val="3624708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5</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04.01.2024</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6</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04.01.2024</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7</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04.01.2024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8</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71901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bioeléctricas[3]. </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3"/>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4"/>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04.01.2024</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9</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4976</TotalTime>
  <Words>1626</Words>
  <Application>Microsoft Office PowerPoint</Application>
  <PresentationFormat>Panorámica</PresentationFormat>
  <Paragraphs>209</Paragraphs>
  <Slides>42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42</vt:i4>
      </vt:variant>
    </vt:vector>
  </HeadingPairs>
  <TitlesOfParts>
    <vt:vector size="46"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Objetivos</vt:lpstr>
      <vt:lpstr>Objetivos</vt:lpstr>
      <vt:lpstr>Introducción</vt:lpstr>
      <vt:lpstr>Introducción</vt:lpstr>
      <vt:lpstr>Antecedentes</vt:lpstr>
      <vt:lpstr>Justificación</vt:lpstr>
      <vt:lpstr>Alcance</vt:lpstr>
      <vt:lpstr>Marco teórico</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Exploración de nuevo algoritmo de agrupamiento</vt:lpstr>
      <vt:lpstr>CHAMELEON</vt:lpstr>
      <vt:lpstr>CHAMELEON</vt:lpstr>
      <vt:lpstr>Conclusiones y Recomendaciones</vt:lpstr>
      <vt:lpstr>Conclusiones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PATZAN MARTINEZ, CRISTHOFER ISAAC</cp:lastModifiedBy>
  <cp:revision>24</cp:revision>
  <dcterms:created xsi:type="dcterms:W3CDTF">2023-10-27T10:43:38Z</dcterms:created>
  <dcterms:modified xsi:type="dcterms:W3CDTF">2024-01-04T23:27:15Z</dcterms:modified>
</cp:coreProperties>
</file>